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4" r:id="rId8"/>
    <p:sldId id="266" r:id="rId9"/>
    <p:sldId id="265" r:id="rId10"/>
    <p:sldId id="263" r:id="rId11"/>
    <p:sldId id="267" r:id="rId12"/>
    <p:sldId id="268" r:id="rId13"/>
  </p:sldIdLst>
  <p:sldSz cx="9144000" cy="6858000" type="screen4x3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Заглавен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лавие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bg-BG" smtClean="0"/>
              <a:t>Щракнете, за да редактирате стила на заглавието в образеца</a:t>
            </a:r>
            <a:endParaRPr kumimoji="0" lang="en-US"/>
          </a:p>
        </p:txBody>
      </p:sp>
      <p:sp>
        <p:nvSpPr>
          <p:cNvPr id="9" name="Подзаглавие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bg-BG" smtClean="0"/>
              <a:t>Щракнете, за да редактирате стила на подзаглавията в образеца</a:t>
            </a:r>
            <a:endParaRPr kumimoji="0" lang="en-US"/>
          </a:p>
        </p:txBody>
      </p:sp>
      <p:sp>
        <p:nvSpPr>
          <p:cNvPr id="28" name="Контейнер за 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344F5592-F3BD-4608-91F9-4362F00E89D9}" type="datetimeFigureOut">
              <a:rPr lang="bg-BG" smtClean="0"/>
              <a:pPr/>
              <a:t>16.7.2020 г.</a:t>
            </a:fld>
            <a:endParaRPr lang="bg-BG"/>
          </a:p>
        </p:txBody>
      </p:sp>
      <p:sp>
        <p:nvSpPr>
          <p:cNvPr id="17" name="Контейнер за долния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bg-BG"/>
          </a:p>
        </p:txBody>
      </p:sp>
      <p:sp>
        <p:nvSpPr>
          <p:cNvPr id="10" name="Правоъгъл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авоъгъл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авоъгъл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авоъгъл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аво съединение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аво съединение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аво съединение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аво съединение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аво съединение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аво съединение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авоъгъл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Контейнер за номер на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3726A045-A646-41E6-B5AF-2B6D66DEB6C6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bg-BG" smtClean="0"/>
              <a:t>Щракнете, за да редактирате стила на заглавието в образеца</a:t>
            </a:r>
            <a:endParaRPr kumimoji="0" lang="en-US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bg-BG" smtClean="0"/>
              <a:t>Щракн., за да ред. стил на загл. в обр.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F5592-F3BD-4608-91F9-4362F00E89D9}" type="datetimeFigureOut">
              <a:rPr lang="bg-BG" smtClean="0"/>
              <a:pPr/>
              <a:t>16.7.2020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6A045-A646-41E6-B5AF-2B6D66DEB6C6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о заглав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но заглавие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bg-BG" smtClean="0"/>
              <a:t>Щракнете, за да редактирате стила на заглавието в образеца</a:t>
            </a:r>
            <a:endParaRPr kumimoji="0" lang="en-US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bg-BG" smtClean="0"/>
              <a:t>Щракн., за да ред. стил на загл. в обр.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F5592-F3BD-4608-91F9-4362F00E89D9}" type="datetimeFigureOut">
              <a:rPr lang="bg-BG" smtClean="0"/>
              <a:pPr/>
              <a:t>16.7.2020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6A045-A646-41E6-B5AF-2B6D66DEB6C6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bg-BG" smtClean="0"/>
              <a:t>Щракнете, за да редактирате стила на заглавието в образеца</a:t>
            </a:r>
            <a:endParaRPr kumimoji="0" lang="en-US"/>
          </a:p>
        </p:txBody>
      </p:sp>
      <p:sp>
        <p:nvSpPr>
          <p:cNvPr id="8" name="Контейнер за съдържани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bg-BG" smtClean="0"/>
              <a:t>Щракн., за да ред. стил на загл. в обр.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7" name="Контейнер за 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44F5592-F3BD-4608-91F9-4362F00E89D9}" type="datetimeFigureOut">
              <a:rPr lang="bg-BG" smtClean="0"/>
              <a:pPr/>
              <a:t>16.7.2020 г.</a:t>
            </a:fld>
            <a:endParaRPr lang="bg-BG"/>
          </a:p>
        </p:txBody>
      </p:sp>
      <p:sp>
        <p:nvSpPr>
          <p:cNvPr id="9" name="Контейнер за номер на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726A045-A646-41E6-B5AF-2B6D66DEB6C6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10" name="Контейнер за долния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bg-B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лавка на секция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bg-BG" smtClean="0"/>
              <a:t>Щракнете, за да редактирате стила на заглавието в образеца</a:t>
            </a:r>
            <a:endParaRPr kumimoji="0" lang="en-US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bg-BG" smtClean="0"/>
              <a:t>Щракн., за да ред. стил на загл. в обр.</a:t>
            </a:r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344F5592-F3BD-4608-91F9-4362F00E89D9}" type="datetimeFigureOut">
              <a:rPr lang="bg-BG" smtClean="0"/>
              <a:pPr/>
              <a:t>16.7.2020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bg-BG"/>
          </a:p>
        </p:txBody>
      </p:sp>
      <p:sp>
        <p:nvSpPr>
          <p:cNvPr id="9" name="Правоъгъл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авоъгъл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авоъгъл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авоъгъл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аво съединение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аво съединение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аво съединение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аво съединение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аво съединение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авоъгъл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аво съединение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3726A045-A646-41E6-B5AF-2B6D66DEB6C6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съдъ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bg-BG" smtClean="0"/>
              <a:t>Щракнете, за да редактирате стила на заглавието в образеца</a:t>
            </a:r>
            <a:endParaRPr kumimoji="0" lang="en-US"/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F5592-F3BD-4608-91F9-4362F00E89D9}" type="datetimeFigureOut">
              <a:rPr lang="bg-BG" smtClean="0"/>
              <a:pPr/>
              <a:t>16.7.2020 г.</a:t>
            </a:fld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6A045-A646-41E6-B5AF-2B6D66DEB6C6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9" name="Контейнер за съдържани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bg-BG" smtClean="0"/>
              <a:t>Щракн., за да ред. стил на загл. в обр.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11" name="Контейнер за съдържани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bg-BG" smtClean="0"/>
              <a:t>Щракн., за да ред. стил на загл. в обр.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bg-BG" smtClean="0"/>
              <a:t>Щракнете, за да редактирате стила на заглавието в образеца</a:t>
            </a:r>
            <a:endParaRPr kumimoji="0" lang="en-US"/>
          </a:p>
        </p:txBody>
      </p:sp>
      <p:sp>
        <p:nvSpPr>
          <p:cNvPr id="7" name="Контейнер за 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F5592-F3BD-4608-91F9-4362F00E89D9}" type="datetimeFigureOut">
              <a:rPr lang="bg-BG" smtClean="0"/>
              <a:pPr/>
              <a:t>16.7.2020 г.</a:t>
            </a:fld>
            <a:endParaRPr lang="bg-BG"/>
          </a:p>
        </p:txBody>
      </p:sp>
      <p:sp>
        <p:nvSpPr>
          <p:cNvPr id="8" name="Контейнер за долния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Контейнер за номер н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6A045-A646-41E6-B5AF-2B6D66DEB6C6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11" name="Контейнер за съдържани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bg-BG" smtClean="0"/>
              <a:t>Щракн., за да ред. стил на загл. в обр.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13" name="Контейнер за съдържани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bg-BG" smtClean="0"/>
              <a:t>Щракн., за да ред. стил на загл. в обр.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12" name="Текстов контейне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bg-BG" smtClean="0"/>
              <a:t>Щракн., за да ред. стил на загл. в обр.</a:t>
            </a:r>
          </a:p>
        </p:txBody>
      </p:sp>
      <p:sp>
        <p:nvSpPr>
          <p:cNvPr id="14" name="Текстов контейне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bg-BG" smtClean="0"/>
              <a:t>Щракн., за да ред. стил на загл. в обр.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заглав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bg-BG" smtClean="0"/>
              <a:t>Щракнете, за да редактирате стила на заглавието в образеца</a:t>
            </a:r>
            <a:endParaRPr kumimoji="0" lang="en-US"/>
          </a:p>
        </p:txBody>
      </p:sp>
      <p:sp>
        <p:nvSpPr>
          <p:cNvPr id="6" name="Контейнер за 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44F5592-F3BD-4608-91F9-4362F00E89D9}" type="datetimeFigureOut">
              <a:rPr lang="bg-BG" smtClean="0"/>
              <a:pPr/>
              <a:t>16.7.2020 г.</a:t>
            </a:fld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726A045-A646-41E6-B5AF-2B6D66DEB6C6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8" name="Контейнер за долния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bg-B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е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F5592-F3BD-4608-91F9-4362F00E89D9}" type="datetimeFigureOut">
              <a:rPr lang="bg-BG" smtClean="0"/>
              <a:pPr/>
              <a:t>16.7.2020 г.</a:t>
            </a:fld>
            <a:endParaRPr lang="bg-BG"/>
          </a:p>
        </p:txBody>
      </p:sp>
      <p:sp>
        <p:nvSpPr>
          <p:cNvPr id="3" name="Контейнер за долния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6A045-A646-41E6-B5AF-2B6D66DEB6C6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Съдържание с надпис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аво съединение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bg-BG" smtClean="0"/>
              <a:t>Щракнете, за да редактирате стила на заглавието в образеца</a:t>
            </a:r>
            <a:endParaRPr kumimoji="0" lang="en-US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bg-BG" smtClean="0"/>
              <a:t>Щракн., за да ред. стил на загл. в обр.</a:t>
            </a:r>
          </a:p>
        </p:txBody>
      </p:sp>
      <p:sp>
        <p:nvSpPr>
          <p:cNvPr id="8" name="Право съединение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аво съединение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аво съединение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авоъгъл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аво съединение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Контейнер за съдържани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bg-BG" smtClean="0"/>
              <a:t>Щракн., за да ред. стил на загл. в обр.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21" name="Контейнер за 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44F5592-F3BD-4608-91F9-4362F00E89D9}" type="datetimeFigureOut">
              <a:rPr lang="bg-BG" smtClean="0"/>
              <a:pPr/>
              <a:t>16.7.2020 г.</a:t>
            </a:fld>
            <a:endParaRPr lang="bg-BG"/>
          </a:p>
        </p:txBody>
      </p:sp>
      <p:sp>
        <p:nvSpPr>
          <p:cNvPr id="22" name="Контейнер за номер на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726A045-A646-41E6-B5AF-2B6D66DEB6C6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23" name="Контейнер за долния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bg-BG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аво съединение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bg-BG" smtClean="0"/>
              <a:t>Щракнете, за да редактирате стила на заглавието в образеца</a:t>
            </a:r>
            <a:endParaRPr kumimoji="0" lang="en-US"/>
          </a:p>
        </p:txBody>
      </p:sp>
      <p:sp>
        <p:nvSpPr>
          <p:cNvPr id="3" name="Контейнер за картина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bg-BG" smtClean="0"/>
              <a:t>Щракнете върху иконата, за да добавите картина</a:t>
            </a:r>
            <a:endParaRPr kumimoji="0" lang="en-US" dirty="0"/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bg-BG" smtClean="0"/>
              <a:t>Щракн., за да ред. стил на загл. в обр.</a:t>
            </a:r>
          </a:p>
        </p:txBody>
      </p:sp>
      <p:sp>
        <p:nvSpPr>
          <p:cNvPr id="10" name="Право съединение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авоъгъл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аво съединение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аво съединение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аво съединение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Контейнер за 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44F5592-F3BD-4608-91F9-4362F00E89D9}" type="datetimeFigureOut">
              <a:rPr lang="bg-BG" smtClean="0"/>
              <a:pPr/>
              <a:t>16.7.2020 г.</a:t>
            </a:fld>
            <a:endParaRPr lang="bg-BG"/>
          </a:p>
        </p:txBody>
      </p:sp>
      <p:sp>
        <p:nvSpPr>
          <p:cNvPr id="18" name="Контейнер за номер на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726A045-A646-41E6-B5AF-2B6D66DEB6C6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21" name="Контейнер за долния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bg-BG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аво съединение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Контейнер за заглавие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bg-BG" smtClean="0"/>
              <a:t>Щракнете, за да редактирате стила на заглавието в образеца</a:t>
            </a:r>
            <a:endParaRPr kumimoji="0" lang="en-US"/>
          </a:p>
        </p:txBody>
      </p:sp>
      <p:sp>
        <p:nvSpPr>
          <p:cNvPr id="13" name="Текстов контейне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bg-BG" smtClean="0"/>
              <a:t>Щракн., за да ред. стил на загл. в обр.</a:t>
            </a:r>
          </a:p>
          <a:p>
            <a:pPr lvl="1" eaLnBrk="1" latinLnBrk="0" hangingPunct="1"/>
            <a:r>
              <a:rPr kumimoji="0" lang="bg-BG" smtClean="0"/>
              <a:t>Второ ниво</a:t>
            </a:r>
          </a:p>
          <a:p>
            <a:pPr lvl="2" eaLnBrk="1" latinLnBrk="0" hangingPunct="1"/>
            <a:r>
              <a:rPr kumimoji="0" lang="bg-BG" smtClean="0"/>
              <a:t>Трето ниво</a:t>
            </a:r>
          </a:p>
          <a:p>
            <a:pPr lvl="3" eaLnBrk="1" latinLnBrk="0" hangingPunct="1"/>
            <a:r>
              <a:rPr kumimoji="0" lang="bg-BG" smtClean="0"/>
              <a:t>Четвърто ниво</a:t>
            </a:r>
          </a:p>
          <a:p>
            <a:pPr lvl="4" eaLnBrk="1" latinLnBrk="0" hangingPunct="1"/>
            <a:r>
              <a:rPr kumimoji="0" lang="bg-BG" smtClean="0"/>
              <a:t>Пето ниво</a:t>
            </a:r>
            <a:endParaRPr kumimoji="0" lang="en-US"/>
          </a:p>
        </p:txBody>
      </p:sp>
      <p:sp>
        <p:nvSpPr>
          <p:cNvPr id="14" name="Контейнер за 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44F5592-F3BD-4608-91F9-4362F00E89D9}" type="datetimeFigureOut">
              <a:rPr lang="bg-BG" smtClean="0"/>
              <a:pPr/>
              <a:t>16.7.2020 г.</a:t>
            </a:fld>
            <a:endParaRPr lang="bg-BG"/>
          </a:p>
        </p:txBody>
      </p:sp>
      <p:sp>
        <p:nvSpPr>
          <p:cNvPr id="3" name="Контейнер за долния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bg-BG"/>
          </a:p>
        </p:txBody>
      </p:sp>
      <p:sp>
        <p:nvSpPr>
          <p:cNvPr id="7" name="Право съединение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аво съединение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авоъгъл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аво съединение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Контейнер за номер на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726A045-A646-41E6-B5AF-2B6D66DEB6C6}" type="slidenum">
              <a:rPr lang="bg-BG" smtClean="0"/>
              <a:pPr/>
              <a:t>‹#›</a:t>
            </a:fld>
            <a:endParaRPr lang="bg-B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>
          <a:xfrm>
            <a:off x="2286000" y="928670"/>
            <a:ext cx="6000776" cy="4089892"/>
          </a:xfr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pl-PL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/>
            </a:r>
            <a:br>
              <a:rPr lang="pl-PL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r>
              <a:rPr lang="pl-PL" sz="36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/>
            </a:r>
            <a:br>
              <a:rPr lang="pl-PL" sz="36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r>
              <a:rPr lang="pl-PL" sz="36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/>
            </a:r>
            <a:br>
              <a:rPr lang="pl-PL" sz="36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r>
              <a:rPr lang="pl-PL" sz="36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/>
            </a:r>
            <a:br>
              <a:rPr lang="pl-PL" sz="36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r>
              <a:rPr lang="pl-PL" sz="36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/>
            </a:r>
            <a:br>
              <a:rPr lang="pl-PL" sz="36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r>
              <a:rPr lang="pl-PL" sz="36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/>
            </a:r>
            <a:br>
              <a:rPr lang="pl-PL" sz="36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r>
              <a:rPr lang="pl-PL" sz="36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/>
            </a:r>
            <a:br>
              <a:rPr lang="pl-PL" sz="36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r>
              <a:rPr lang="pl-PL" sz="36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/>
            </a:r>
            <a:br>
              <a:rPr lang="pl-PL" sz="36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r>
              <a:rPr lang="pl-PL" sz="36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/>
            </a:r>
            <a:br>
              <a:rPr lang="pl-PL" sz="36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r>
              <a:rPr lang="bg-BG" sz="2400" b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ДГ”Щастливо</a:t>
            </a:r>
            <a:r>
              <a:rPr lang="bg-BG" sz="24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детство”-с.Брест</a:t>
            </a:r>
            <a:r>
              <a:rPr lang="pl-PL" sz="3600" u="sng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/>
            </a:r>
            <a:br>
              <a:rPr lang="pl-PL" sz="3600" u="sng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r>
              <a:rPr lang="pl-PL" sz="36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/>
            </a:r>
            <a:br>
              <a:rPr lang="pl-PL" sz="36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r>
              <a:rPr lang="bg-BG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Месец май -„Месец на българското образование“! </a:t>
            </a:r>
            <a:r>
              <a:rPr lang="bg-BG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/>
            </a:r>
            <a:br>
              <a:rPr lang="bg-BG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endParaRPr lang="bg-BG" sz="36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Подзаглавие 2"/>
          <p:cNvSpPr>
            <a:spLocks noGrp="1"/>
          </p:cNvSpPr>
          <p:nvPr>
            <p:ph type="subTitle" idx="1"/>
          </p:nvPr>
        </p:nvSpPr>
        <p:spPr>
          <a:xfrm>
            <a:off x="2285984" y="4857760"/>
            <a:ext cx="6172200" cy="1371600"/>
          </a:xfr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bg-BG" sz="2800" dirty="0" smtClean="0">
                <a:solidFill>
                  <a:schemeClr val="accent1">
                    <a:lumMod val="75000"/>
                  </a:schemeClr>
                </a:solidFill>
              </a:rPr>
              <a:t>“За Учителя с любов”</a:t>
            </a:r>
            <a:endParaRPr lang="bg-BG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med" advTm="3000">
    <p:dissolv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pPr algn="ctr"/>
            <a:r>
              <a:rPr lang="bg-BG" dirty="0" smtClean="0"/>
              <a:t>Върви,</a:t>
            </a:r>
            <a:r>
              <a:rPr lang="en-US" dirty="0" smtClean="0"/>
              <a:t> </a:t>
            </a:r>
            <a:r>
              <a:rPr lang="bg-BG" dirty="0" smtClean="0"/>
              <a:t>народе</a:t>
            </a:r>
            <a:r>
              <a:rPr lang="en-US" dirty="0" smtClean="0"/>
              <a:t> </a:t>
            </a:r>
            <a:r>
              <a:rPr lang="bg-BG" dirty="0" smtClean="0"/>
              <a:t>,възродени!</a:t>
            </a:r>
            <a:endParaRPr lang="bg-BG" dirty="0"/>
          </a:p>
        </p:txBody>
      </p:sp>
      <p:pic>
        <p:nvPicPr>
          <p:cNvPr id="3" name="Картина 2" descr="96057397_3113904031963939_182321842751537152_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14480" y="1928802"/>
            <a:ext cx="5619750" cy="3829050"/>
          </a:xfrm>
          <a:prstGeom prst="rect">
            <a:avLst/>
          </a:prstGeom>
        </p:spPr>
      </p:pic>
    </p:spTree>
  </p:cSld>
  <p:clrMapOvr>
    <a:masterClrMapping/>
  </p:clrMapOvr>
  <p:transition advTm="5000"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7467600" cy="1143000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pl-PL" sz="2800" dirty="0" smtClean="0"/>
              <a:t>24</a:t>
            </a:r>
            <a:r>
              <a:rPr lang="bg-BG" sz="2800" dirty="0" smtClean="0"/>
              <a:t> май</a:t>
            </a:r>
            <a:r>
              <a:rPr lang="pl-PL" sz="2800" dirty="0" smtClean="0"/>
              <a:t> </a:t>
            </a:r>
            <a:r>
              <a:rPr lang="bg-BG" sz="2800" dirty="0" smtClean="0"/>
              <a:t>–Ден на българската просвета и култура и  на славянската писменост</a:t>
            </a:r>
            <a:endParaRPr lang="bg-BG" sz="2800" dirty="0"/>
          </a:p>
        </p:txBody>
      </p:sp>
      <p:pic>
        <p:nvPicPr>
          <p:cNvPr id="5" name="Контейнер за съдържание 4" descr="94994575_2733641010078470_4359211790475722752_o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584200" y="1600200"/>
            <a:ext cx="3403600" cy="4572000"/>
          </a:xfrm>
        </p:spPr>
      </p:pic>
      <p:sp>
        <p:nvSpPr>
          <p:cNvPr id="4" name="Контейнер за съдържание 3"/>
          <p:cNvSpPr>
            <a:spLocks noGrp="1"/>
          </p:cNvSpPr>
          <p:nvPr>
            <p:ph sz="quarter" idx="2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sz="1800" b="1" dirty="0" smtClean="0"/>
              <a:t>КИРИЛ   И   МЕТОДИЙ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      </a:t>
            </a:r>
            <a:r>
              <a:rPr lang="ru-RU" sz="1700" b="1" dirty="0" smtClean="0">
                <a:latin typeface="Arial Narrow" pitchFamily="34" charset="0"/>
                <a:cs typeface="Angsana New" pitchFamily="18" charset="-34"/>
              </a:rPr>
              <a:t> КИРИЛ  И  МЕТОДИЙ,</a:t>
            </a:r>
            <a:br>
              <a:rPr lang="ru-RU" sz="1700" b="1" dirty="0" smtClean="0">
                <a:latin typeface="Arial Narrow" pitchFamily="34" charset="0"/>
                <a:cs typeface="Angsana New" pitchFamily="18" charset="-34"/>
              </a:rPr>
            </a:br>
            <a:r>
              <a:rPr lang="ru-RU" sz="1700" b="1" dirty="0" smtClean="0">
                <a:latin typeface="Arial Narrow" pitchFamily="34" charset="0"/>
                <a:cs typeface="Angsana New" pitchFamily="18" charset="-34"/>
              </a:rPr>
              <a:t>ДВЕ  ЗВЕЗДИ  НА  СВЕТЛИНАТА,</a:t>
            </a:r>
            <a:br>
              <a:rPr lang="ru-RU" sz="1700" b="1" dirty="0" smtClean="0">
                <a:latin typeface="Arial Narrow" pitchFamily="34" charset="0"/>
                <a:cs typeface="Angsana New" pitchFamily="18" charset="-34"/>
              </a:rPr>
            </a:br>
            <a:r>
              <a:rPr lang="ru-RU" sz="1700" b="1" dirty="0" smtClean="0">
                <a:latin typeface="Arial Narrow" pitchFamily="34" charset="0"/>
                <a:cs typeface="Angsana New" pitchFamily="18" charset="-34"/>
              </a:rPr>
              <a:t>НА  СЛАВЯНСКИТЕ  НАРОДИ</a:t>
            </a:r>
            <a:br>
              <a:rPr lang="ru-RU" sz="1700" b="1" dirty="0" smtClean="0">
                <a:latin typeface="Arial Narrow" pitchFamily="34" charset="0"/>
                <a:cs typeface="Angsana New" pitchFamily="18" charset="-34"/>
              </a:rPr>
            </a:br>
            <a:r>
              <a:rPr lang="ru-RU" sz="1700" b="1" dirty="0" smtClean="0">
                <a:latin typeface="Arial Narrow" pitchFamily="34" charset="0"/>
                <a:cs typeface="Angsana New" pitchFamily="18" charset="-34"/>
              </a:rPr>
              <a:t>РАЗПРОСТРЯЛИ  КНИЖНИНАТА.</a:t>
            </a:r>
            <a:br>
              <a:rPr lang="ru-RU" sz="1700" b="1" dirty="0" smtClean="0">
                <a:latin typeface="Arial Narrow" pitchFamily="34" charset="0"/>
                <a:cs typeface="Angsana New" pitchFamily="18" charset="-34"/>
              </a:rPr>
            </a:br>
            <a:r>
              <a:rPr lang="ru-RU" sz="1700" b="1" dirty="0" smtClean="0">
                <a:latin typeface="Arial Narrow" pitchFamily="34" charset="0"/>
                <a:cs typeface="Angsana New" pitchFamily="18" charset="-34"/>
              </a:rPr>
              <a:t/>
            </a:r>
            <a:br>
              <a:rPr lang="ru-RU" sz="1700" b="1" dirty="0" smtClean="0">
                <a:latin typeface="Arial Narrow" pitchFamily="34" charset="0"/>
                <a:cs typeface="Angsana New" pitchFamily="18" charset="-34"/>
              </a:rPr>
            </a:br>
            <a:r>
              <a:rPr lang="ru-RU" sz="1700" b="1" dirty="0" smtClean="0">
                <a:latin typeface="Arial Narrow" pitchFamily="34" charset="0"/>
                <a:cs typeface="Angsana New" pitchFamily="18" charset="-34"/>
              </a:rPr>
              <a:t>       ТРИДЕСЕТ  ПРЕКРАСНИ  ЗНАКА</a:t>
            </a:r>
            <a:br>
              <a:rPr lang="ru-RU" sz="1700" b="1" dirty="0" smtClean="0">
                <a:latin typeface="Arial Narrow" pitchFamily="34" charset="0"/>
                <a:cs typeface="Angsana New" pitchFamily="18" charset="-34"/>
              </a:rPr>
            </a:br>
            <a:r>
              <a:rPr lang="ru-RU" sz="1700" b="1" dirty="0" smtClean="0">
                <a:latin typeface="Arial Narrow" pitchFamily="34" charset="0"/>
                <a:cs typeface="Angsana New" pitchFamily="18" charset="-34"/>
              </a:rPr>
              <a:t>СЪТВОРИЛИ  ТЕ  ЗА  НАС,</a:t>
            </a:r>
            <a:br>
              <a:rPr lang="ru-RU" sz="1700" b="1" dirty="0" smtClean="0">
                <a:latin typeface="Arial Narrow" pitchFamily="34" charset="0"/>
                <a:cs typeface="Angsana New" pitchFamily="18" charset="-34"/>
              </a:rPr>
            </a:br>
            <a:r>
              <a:rPr lang="ru-RU" sz="1700" b="1" dirty="0" smtClean="0">
                <a:latin typeface="Arial Narrow" pitchFamily="34" charset="0"/>
                <a:cs typeface="Angsana New" pitchFamily="18" charset="-34"/>
              </a:rPr>
              <a:t>ТРИДЕСЕТ  СЕСТРИЧКИ  ЗЛАТНИ</a:t>
            </a:r>
            <a:br>
              <a:rPr lang="ru-RU" sz="1700" b="1" dirty="0" smtClean="0">
                <a:latin typeface="Arial Narrow" pitchFamily="34" charset="0"/>
                <a:cs typeface="Angsana New" pitchFamily="18" charset="-34"/>
              </a:rPr>
            </a:br>
            <a:r>
              <a:rPr lang="ru-RU" sz="1700" b="1" dirty="0" smtClean="0">
                <a:latin typeface="Arial Narrow" pitchFamily="34" charset="0"/>
                <a:cs typeface="Angsana New" pitchFamily="18" charset="-34"/>
              </a:rPr>
              <a:t>ВИНАГИ  ЩЕ  СА  СЪС  НАС.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1400" b="1" dirty="0" err="1" smtClean="0"/>
              <a:t>Радослав</a:t>
            </a:r>
            <a:r>
              <a:rPr lang="ru-RU" sz="1400" b="1" dirty="0" smtClean="0"/>
              <a:t>  </a:t>
            </a:r>
            <a:r>
              <a:rPr lang="ru-RU" sz="1400" b="1" dirty="0" err="1" smtClean="0"/>
              <a:t>Станимиров</a:t>
            </a:r>
            <a:endParaRPr lang="bg-BG" sz="1400" dirty="0"/>
          </a:p>
        </p:txBody>
      </p:sp>
    </p:spTree>
  </p:cSld>
  <p:clrMapOvr>
    <a:masterClrMapping/>
  </p:clrMapOvr>
  <p:transition advTm="6000"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pPr algn="ctr"/>
            <a:r>
              <a:rPr lang="bg-BG" dirty="0" smtClean="0"/>
              <a:t>Благодаря</a:t>
            </a:r>
            <a:r>
              <a:rPr lang="en-US" dirty="0" smtClean="0"/>
              <a:t>!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quarter" idx="1"/>
          </p:nvPr>
        </p:nvSpPr>
        <p:spPr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bg-BG" sz="3600" dirty="0" smtClean="0"/>
              <a:t>Благодарим ви,</a:t>
            </a:r>
            <a:r>
              <a:rPr lang="en-US" sz="3600" dirty="0" smtClean="0"/>
              <a:t> </a:t>
            </a:r>
            <a:r>
              <a:rPr lang="bg-BG" sz="3600" dirty="0" smtClean="0"/>
              <a:t>мили родители и скъпи деца,</a:t>
            </a:r>
            <a:r>
              <a:rPr lang="en-US" sz="3600" dirty="0" smtClean="0"/>
              <a:t> </a:t>
            </a:r>
            <a:r>
              <a:rPr lang="bg-BG" sz="3600" dirty="0" smtClean="0"/>
              <a:t>пак успяхте да ни накарате да се чувстваме горди с вас</a:t>
            </a:r>
            <a:r>
              <a:rPr lang="en-US" sz="3600" dirty="0" smtClean="0"/>
              <a:t>!</a:t>
            </a:r>
            <a:endParaRPr lang="bg-BG" sz="3600" dirty="0"/>
          </a:p>
        </p:txBody>
      </p:sp>
    </p:spTree>
  </p:cSld>
  <p:clrMapOvr>
    <a:masterClrMapping/>
  </p:clrMapOvr>
  <p:transition advTm="500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pPr algn="ctr"/>
            <a:r>
              <a:rPr lang="bg-BG" dirty="0" smtClean="0"/>
              <a:t>Гергьовден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quarter" idx="1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r>
              <a:rPr lang="ru-RU" dirty="0" smtClean="0"/>
              <a:t>На 6 май </a:t>
            </a:r>
            <a:r>
              <a:rPr lang="ru-RU" dirty="0" err="1" smtClean="0"/>
              <a:t>празнуваме</a:t>
            </a:r>
            <a:r>
              <a:rPr lang="ru-RU" dirty="0" smtClean="0"/>
              <a:t> "</a:t>
            </a:r>
            <a:r>
              <a:rPr lang="ru-RU" dirty="0" err="1" smtClean="0"/>
              <a:t>Гергьовден</a:t>
            </a:r>
            <a:r>
              <a:rPr lang="ru-RU" dirty="0" smtClean="0"/>
              <a:t>" - един от </a:t>
            </a:r>
            <a:r>
              <a:rPr lang="ru-RU" dirty="0" err="1" smtClean="0"/>
              <a:t>най-големите</a:t>
            </a:r>
            <a:r>
              <a:rPr lang="ru-RU" dirty="0" smtClean="0"/>
              <a:t> </a:t>
            </a:r>
            <a:r>
              <a:rPr lang="ru-RU" dirty="0" err="1" smtClean="0"/>
              <a:t>празници</a:t>
            </a:r>
            <a:r>
              <a:rPr lang="ru-RU" dirty="0" smtClean="0"/>
              <a:t> в </a:t>
            </a:r>
            <a:r>
              <a:rPr lang="ru-RU" dirty="0" err="1" smtClean="0"/>
              <a:t>народния</a:t>
            </a:r>
            <a:r>
              <a:rPr lang="ru-RU" dirty="0" smtClean="0"/>
              <a:t> </a:t>
            </a:r>
            <a:r>
              <a:rPr lang="ru-RU" dirty="0" err="1" smtClean="0"/>
              <a:t>календар</a:t>
            </a:r>
            <a:r>
              <a:rPr lang="ru-RU" dirty="0" smtClean="0"/>
              <a:t>, </a:t>
            </a:r>
            <a:r>
              <a:rPr lang="ru-RU" dirty="0" err="1" smtClean="0"/>
              <a:t>който</a:t>
            </a:r>
            <a:r>
              <a:rPr lang="ru-RU" dirty="0" smtClean="0"/>
              <a:t> се </a:t>
            </a:r>
            <a:r>
              <a:rPr lang="ru-RU" dirty="0" err="1" smtClean="0"/>
              <a:t>провежда</a:t>
            </a:r>
            <a:r>
              <a:rPr lang="ru-RU" dirty="0" smtClean="0"/>
              <a:t> в </a:t>
            </a:r>
            <a:r>
              <a:rPr lang="ru-RU" dirty="0" err="1" smtClean="0"/>
              <a:t>чест</a:t>
            </a:r>
            <a:r>
              <a:rPr lang="ru-RU" dirty="0" smtClean="0"/>
              <a:t> на Свети Георги Победоносец и </a:t>
            </a:r>
            <a:r>
              <a:rPr lang="ru-RU" dirty="0" err="1" smtClean="0"/>
              <a:t>като</a:t>
            </a:r>
            <a:r>
              <a:rPr lang="ru-RU" dirty="0" smtClean="0"/>
              <a:t> </a:t>
            </a:r>
            <a:r>
              <a:rPr lang="ru-RU" dirty="0" err="1" smtClean="0"/>
              <a:t>Ден</a:t>
            </a:r>
            <a:r>
              <a:rPr lang="ru-RU" dirty="0" smtClean="0"/>
              <a:t> на </a:t>
            </a:r>
            <a:r>
              <a:rPr lang="ru-RU" dirty="0" err="1" smtClean="0"/>
              <a:t>храбростта</a:t>
            </a:r>
            <a:r>
              <a:rPr lang="ru-RU" dirty="0" smtClean="0"/>
              <a:t> и </a:t>
            </a:r>
            <a:r>
              <a:rPr lang="ru-RU" dirty="0" err="1" smtClean="0"/>
              <a:t>Българската</a:t>
            </a:r>
            <a:r>
              <a:rPr lang="ru-RU" dirty="0" smtClean="0"/>
              <a:t> армия.</a:t>
            </a:r>
            <a:endParaRPr lang="bg-BG" dirty="0"/>
          </a:p>
        </p:txBody>
      </p:sp>
      <p:pic>
        <p:nvPicPr>
          <p:cNvPr id="5" name="Контейнер за съдържание 4" descr="96150992_2919348134825896_3844137257682337792_o.jpg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4648200" y="1928803"/>
            <a:ext cx="4038600" cy="3070236"/>
          </a:xfrm>
        </p:spPr>
      </p:pic>
    </p:spTree>
  </p:cSld>
  <p:clrMapOvr>
    <a:masterClrMapping/>
  </p:clrMapOvr>
  <p:transition spd="med" advTm="8000"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pPr algn="ctr"/>
            <a:r>
              <a:rPr lang="bg-BG" dirty="0" smtClean="0"/>
              <a:t>Гергьовден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quarter" idx="1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>
            <a:normAutofit fontScale="92500" lnSpcReduction="10000"/>
          </a:bodyPr>
          <a:lstStyle/>
          <a:p>
            <a:r>
              <a:rPr lang="bg-BG" sz="1600" dirty="0" smtClean="0">
                <a:cs typeface="Times New Roman" pitchFamily="18" charset="0"/>
              </a:rPr>
              <a:t>И както се пее в една българска народна песен:”Хубав ден Великден, още  по- хубав-Гергьовден…”</a:t>
            </a:r>
          </a:p>
          <a:p>
            <a:r>
              <a:rPr lang="bg-BG" sz="1600" dirty="0" smtClean="0">
                <a:cs typeface="Times New Roman" pitchFamily="18" charset="0"/>
              </a:rPr>
              <a:t> На Гергьовден млади стари се търкалят в росата за здраве,</a:t>
            </a:r>
          </a:p>
          <a:p>
            <a:r>
              <a:rPr lang="bg-BG" sz="1600" dirty="0" smtClean="0">
                <a:cs typeface="Times New Roman" pitchFamily="18" charset="0"/>
              </a:rPr>
              <a:t>защото всичко в тази магическа</a:t>
            </a:r>
          </a:p>
          <a:p>
            <a:r>
              <a:rPr lang="bg-BG" sz="1600" dirty="0" smtClean="0">
                <a:cs typeface="Times New Roman" pitchFamily="18" charset="0"/>
              </a:rPr>
              <a:t>утрин е покрито с блага роса.</a:t>
            </a:r>
            <a:r>
              <a:rPr lang="en-US" sz="1600" dirty="0" smtClean="0">
                <a:cs typeface="Times New Roman" pitchFamily="18" charset="0"/>
              </a:rPr>
              <a:t> </a:t>
            </a:r>
            <a:r>
              <a:rPr lang="bg-BG" sz="1600" dirty="0" smtClean="0">
                <a:cs typeface="Times New Roman" pitchFamily="18" charset="0"/>
              </a:rPr>
              <a:t>А </a:t>
            </a:r>
          </a:p>
          <a:p>
            <a:r>
              <a:rPr lang="bg-BG" sz="1600" dirty="0" smtClean="0">
                <a:cs typeface="Times New Roman" pitchFamily="18" charset="0"/>
              </a:rPr>
              <a:t>най- възрастната  жена в къщата </a:t>
            </a:r>
          </a:p>
          <a:p>
            <a:r>
              <a:rPr lang="bg-BG" sz="1600" dirty="0" smtClean="0">
                <a:cs typeface="Times New Roman" pitchFamily="18" charset="0"/>
              </a:rPr>
              <a:t>удря децата под завивките с</a:t>
            </a:r>
          </a:p>
          <a:p>
            <a:r>
              <a:rPr lang="bg-BG" sz="1600" dirty="0" smtClean="0">
                <a:cs typeface="Times New Roman" pitchFamily="18" charset="0"/>
              </a:rPr>
              <a:t>клонче коприва, за да са здрави.</a:t>
            </a:r>
          </a:p>
          <a:p>
            <a:r>
              <a:rPr lang="bg-BG" sz="1600" dirty="0" smtClean="0">
                <a:cs typeface="Times New Roman" pitchFamily="18" charset="0"/>
              </a:rPr>
              <a:t>През целия ден хората се кичат със свежи </a:t>
            </a:r>
          </a:p>
          <a:p>
            <a:r>
              <a:rPr lang="bg-BG" sz="1600" dirty="0" smtClean="0">
                <a:cs typeface="Times New Roman" pitchFamily="18" charset="0"/>
              </a:rPr>
              <a:t>цветя, за които се смята, че предават магическата сила на природата,</a:t>
            </a:r>
          </a:p>
          <a:p>
            <a:r>
              <a:rPr lang="bg-BG" sz="1600" dirty="0" smtClean="0">
                <a:cs typeface="Times New Roman" pitchFamily="18" charset="0"/>
              </a:rPr>
              <a:t>отключена през този ден.</a:t>
            </a:r>
          </a:p>
        </p:txBody>
      </p:sp>
      <p:pic>
        <p:nvPicPr>
          <p:cNvPr id="5" name="Контейнер за съдържание 4" descr="96512499_2529697917268268_8387807362261450752_n.jpg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4813300" y="1600200"/>
            <a:ext cx="2571750" cy="4572000"/>
          </a:xfrm>
        </p:spPr>
      </p:pic>
    </p:spTree>
  </p:cSld>
  <p:clrMapOvr>
    <a:masterClrMapping/>
  </p:clrMapOvr>
  <p:transition spd="med" advTm="10000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pPr algn="ctr"/>
            <a:r>
              <a:rPr lang="bg-BG" dirty="0" smtClean="0"/>
              <a:t>Гергьовден</a:t>
            </a:r>
            <a:endParaRPr lang="bg-BG" dirty="0"/>
          </a:p>
        </p:txBody>
      </p:sp>
      <p:pic>
        <p:nvPicPr>
          <p:cNvPr id="5" name="Контейнер за съдържание 4" descr="Slide1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285720" y="1857364"/>
            <a:ext cx="4038600" cy="302895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6" name="Контейнер за съдържание 5" descr="95948698_3113903925297283_5792725149207756800_n.jpg"/>
          <p:cNvPicPr>
            <a:picLocks noGrp="1" noChangeAspect="1"/>
          </p:cNvPicPr>
          <p:nvPr>
            <p:ph sz="quarter" idx="2"/>
          </p:nvPr>
        </p:nvPicPr>
        <p:blipFill>
          <a:blip r:embed="rId3" cstate="print"/>
          <a:stretch>
            <a:fillRect/>
          </a:stretch>
        </p:blipFill>
        <p:spPr>
          <a:xfrm>
            <a:off x="4500562" y="3929066"/>
            <a:ext cx="3657600" cy="2484039"/>
          </a:xfrm>
          <a:prstGeom prst="round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 spd="med" advTm="10000">
    <p:pull dir="l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pPr algn="ctr"/>
            <a:r>
              <a:rPr lang="bg-BG" dirty="0" smtClean="0"/>
              <a:t>Гергьовден</a:t>
            </a:r>
            <a:endParaRPr lang="bg-BG" dirty="0"/>
          </a:p>
        </p:txBody>
      </p:sp>
      <p:pic>
        <p:nvPicPr>
          <p:cNvPr id="4" name="Картина 3" descr="99000499_666789540832671_7834936683471568896_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57224" y="1571612"/>
            <a:ext cx="7429552" cy="4429138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ransition spd="med" advTm="6000"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pPr algn="ctr"/>
            <a:r>
              <a:rPr lang="bg-BG" dirty="0" smtClean="0"/>
              <a:t>9 май-Ден на Европа</a:t>
            </a:r>
            <a:endParaRPr lang="bg-BG" dirty="0"/>
          </a:p>
        </p:txBody>
      </p:sp>
      <p:pic>
        <p:nvPicPr>
          <p:cNvPr id="3" name="Картина 2" descr="96581890_2921072674653442_830060914521669632_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57290" y="2285992"/>
            <a:ext cx="6500858" cy="2945709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ransition spd="med" advTm="6000"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Картина 2" descr="2-картичка-за-24-май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428604"/>
            <a:ext cx="9144000" cy="6165107"/>
          </a:xfrm>
          <a:prstGeom prst="rect">
            <a:avLst/>
          </a:prstGeom>
        </p:spPr>
      </p:pic>
    </p:spTree>
  </p:cSld>
  <p:clrMapOvr>
    <a:masterClrMapping/>
  </p:clrMapOvr>
  <p:transition spd="med" advTm="6000"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pl-PL" sz="2400" dirty="0" smtClean="0"/>
              <a:t>24</a:t>
            </a:r>
            <a:r>
              <a:rPr lang="bg-BG" sz="2400" dirty="0" smtClean="0"/>
              <a:t> май</a:t>
            </a:r>
            <a:r>
              <a:rPr lang="pl-PL" sz="2400" dirty="0" smtClean="0"/>
              <a:t> </a:t>
            </a:r>
            <a:r>
              <a:rPr lang="bg-BG" sz="2400" dirty="0" smtClean="0"/>
              <a:t>–Ден на българската просвета и култура и  на славянската писменост</a:t>
            </a:r>
            <a:endParaRPr lang="bg-BG" sz="2400" dirty="0"/>
          </a:p>
        </p:txBody>
      </p:sp>
      <p:pic>
        <p:nvPicPr>
          <p:cNvPr id="5" name="Контейнер за съдържание 4" descr="96364813_2529697870601606_2846427388592521216_n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000125" y="1600200"/>
            <a:ext cx="2571750" cy="4572000"/>
          </a:xfrm>
        </p:spPr>
      </p:pic>
      <p:sp>
        <p:nvSpPr>
          <p:cNvPr id="4" name="Контейнер за съдържание 3"/>
          <p:cNvSpPr>
            <a:spLocks noGrp="1"/>
          </p:cNvSpPr>
          <p:nvPr>
            <p:ph sz="quarter" idx="2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2500"/>
          </a:bodyPr>
          <a:lstStyle/>
          <a:p>
            <a:r>
              <a:rPr lang="ru-RU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24 май е празник, какъвто нямат другите народи по света – празник на писмеността, просветата, културата. Празник на духовното извисяване, на стремежа към усъвършенстване чрез постиженията на науката и културата.</a:t>
            </a:r>
            <a:endParaRPr lang="bg-BG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 advTm="8000"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bg-BG" sz="2800" dirty="0" smtClean="0"/>
              <a:t>24-май-Ден на славянската писменост, българската просвета и култура</a:t>
            </a:r>
            <a:endParaRPr lang="bg-BG" sz="2800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quarter" idx="1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>
            <a:normAutofit fontScale="92500" lnSpcReduction="10000"/>
          </a:bodyPr>
          <a:lstStyle/>
          <a:p>
            <a:pPr algn="ctr">
              <a:buFontTx/>
              <a:buNone/>
            </a:pPr>
            <a:r>
              <a:rPr lang="bg-BG" sz="2400" b="1" dirty="0" smtClean="0"/>
              <a:t>В средата на IX век солунските братя</a:t>
            </a:r>
          </a:p>
          <a:p>
            <a:pPr algn="ctr">
              <a:buFontTx/>
              <a:buNone/>
            </a:pPr>
            <a:r>
              <a:rPr lang="bg-BG" sz="2400" b="1" dirty="0" smtClean="0"/>
              <a:t>Кирил и Методий създават славянската</a:t>
            </a:r>
          </a:p>
          <a:p>
            <a:pPr algn="ctr">
              <a:buFontTx/>
              <a:buNone/>
            </a:pPr>
            <a:r>
              <a:rPr lang="bg-BG" sz="2400" b="1" dirty="0" smtClean="0"/>
              <a:t>азбука и превеждат богослужебните</a:t>
            </a:r>
          </a:p>
          <a:p>
            <a:pPr algn="ctr">
              <a:buFontTx/>
              <a:buNone/>
            </a:pPr>
            <a:r>
              <a:rPr lang="bg-BG" sz="2400" b="1" dirty="0" smtClean="0"/>
              <a:t>книги на старобългарски, с което </a:t>
            </a:r>
          </a:p>
          <a:p>
            <a:pPr algn="ctr">
              <a:buFontTx/>
              <a:buNone/>
            </a:pPr>
            <a:r>
              <a:rPr lang="bg-BG" sz="2400" b="1" dirty="0" smtClean="0"/>
              <a:t>полагат основите на славянския </a:t>
            </a:r>
          </a:p>
          <a:p>
            <a:pPr algn="ctr">
              <a:buFontTx/>
              <a:buNone/>
            </a:pPr>
            <a:r>
              <a:rPr lang="bg-BG" sz="2400" b="1" dirty="0" smtClean="0"/>
              <a:t>литературен език</a:t>
            </a:r>
            <a:r>
              <a:rPr lang="en-US" b="1" dirty="0"/>
              <a:t>.</a:t>
            </a:r>
            <a:endParaRPr lang="bg-BG" sz="2400" dirty="0"/>
          </a:p>
        </p:txBody>
      </p:sp>
      <p:pic>
        <p:nvPicPr>
          <p:cNvPr id="5" name="Контейнер за съдържание 4" descr="index.jpg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4786314" y="1643050"/>
            <a:ext cx="3786213" cy="4214842"/>
          </a:xfrm>
        </p:spPr>
      </p:pic>
    </p:spTree>
  </p:cSld>
  <p:clrMapOvr>
    <a:masterClrMapping/>
  </p:clrMapOvr>
  <p:transition spd="med" advTm="5000">
    <p:wip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Еркер">
  <a:themeElements>
    <a:clrScheme name="Е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Е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Е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187</TotalTime>
  <Words>266</Words>
  <Application>Microsoft Office PowerPoint</Application>
  <PresentationFormat>Презентация на цял екран (4:3)</PresentationFormat>
  <Paragraphs>32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Заглавия на слайдовете</vt:lpstr>
      </vt:variant>
      <vt:variant>
        <vt:i4>12</vt:i4>
      </vt:variant>
    </vt:vector>
  </HeadingPairs>
  <TitlesOfParts>
    <vt:vector size="13" baseType="lpstr">
      <vt:lpstr>Еркер</vt:lpstr>
      <vt:lpstr>         ДГ”Щастливо детство”-с.Брест  Месец май -„Месец на българското образование“!  </vt:lpstr>
      <vt:lpstr>Гергьовден</vt:lpstr>
      <vt:lpstr>Гергьовден</vt:lpstr>
      <vt:lpstr>Гергьовден</vt:lpstr>
      <vt:lpstr>Гергьовден</vt:lpstr>
      <vt:lpstr>9 май-Ден на Европа</vt:lpstr>
      <vt:lpstr>Слайд 7</vt:lpstr>
      <vt:lpstr>24 май –Ден на българската просвета и култура и  на славянската писменост</vt:lpstr>
      <vt:lpstr>24-май-Ден на славянската писменост, българската просвета и култура</vt:lpstr>
      <vt:lpstr>Върви, народе ,възродени!</vt:lpstr>
      <vt:lpstr>24 май –Ден на българската просвета и култура и  на славянската писменост</vt:lpstr>
      <vt:lpstr>Благодаря!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Bobi</dc:creator>
  <cp:lastModifiedBy>ДЕТСКА ГРАДИНА</cp:lastModifiedBy>
  <cp:revision>22</cp:revision>
  <dcterms:created xsi:type="dcterms:W3CDTF">2020-05-18T07:54:57Z</dcterms:created>
  <dcterms:modified xsi:type="dcterms:W3CDTF">2020-07-16T07:06:11Z</dcterms:modified>
</cp:coreProperties>
</file>